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3" r:id="rId3"/>
    <p:sldId id="282" r:id="rId4"/>
    <p:sldId id="257" r:id="rId5"/>
    <p:sldId id="280" r:id="rId6"/>
    <p:sldId id="258" r:id="rId7"/>
    <p:sldId id="259" r:id="rId8"/>
    <p:sldId id="265" r:id="rId9"/>
    <p:sldId id="266" r:id="rId10"/>
    <p:sldId id="275" r:id="rId11"/>
    <p:sldId id="279" r:id="rId12"/>
    <p:sldId id="278" r:id="rId13"/>
    <p:sldId id="277" r:id="rId14"/>
    <p:sldId id="276" r:id="rId15"/>
    <p:sldId id="261" r:id="rId16"/>
    <p:sldId id="262" r:id="rId17"/>
    <p:sldId id="260" r:id="rId18"/>
    <p:sldId id="272" r:id="rId19"/>
    <p:sldId id="263" r:id="rId20"/>
    <p:sldId id="264" r:id="rId21"/>
    <p:sldId id="267" r:id="rId22"/>
    <p:sldId id="269" r:id="rId23"/>
    <p:sldId id="270" r:id="rId24"/>
    <p:sldId id="271" r:id="rId25"/>
    <p:sldId id="274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528" y="-40"/>
      </p:cViewPr>
      <p:guideLst>
        <p:guide orient="horz" pos="216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223ED-0F8E-3641-9F15-0BF95D6A907E}" type="datetimeFigureOut">
              <a:rPr lang="en-US" smtClean="0"/>
              <a:t>12/12/13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16806-43CD-D24E-84FF-A97049933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151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608CE-E1F7-8E4D-BE2F-41E9E23F3168}" type="datetimeFigureOut">
              <a:rPr lang="en-US" smtClean="0"/>
              <a:t>12/12/13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368E13-7A56-C44E-B528-01FAA3A1A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428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MRS-B1 has 5 ring pairs, the BELLE has one central ring and one pair.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68E13-7A56-C44E-B528-01FAA3A1AF2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60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pros cons, belle longer has more uniform field, </a:t>
            </a:r>
            <a:r>
              <a:rPr lang="en-US" dirty="0" err="1" smtClean="0"/>
              <a:t>mrs</a:t>
            </a:r>
            <a:r>
              <a:rPr lang="en-US" dirty="0" smtClean="0"/>
              <a:t> more tunable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68E13-7A56-C44E-B528-01FAA3A1AF2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81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Solenoid</a:t>
            </a:r>
            <a:r>
              <a:rPr lang="en-US" baseline="0" dirty="0" smtClean="0"/>
              <a:t> creation. The wiki has a colored table showing which coordinates are repeats. Scans from manual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68E13-7A56-C44E-B528-01FAA3A1AF2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994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68E13-7A56-C44E-B528-01FAA3A1AF2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994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Even included</a:t>
            </a:r>
            <a:r>
              <a:rPr lang="en-US" baseline="0" dirty="0" smtClean="0"/>
              <a:t> program screen shots to show menu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68E13-7A56-C44E-B528-01FAA3A1AF2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88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A96E2-2155-C14F-8564-0447CE022358}" type="datetime1">
              <a:rPr lang="en-US" smtClean="0"/>
              <a:t>12/12/13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169B-4625-0E4D-A9A6-5132E99A3D3A}" type="datetime1">
              <a:rPr lang="en-US" smtClean="0"/>
              <a:t>12/12/13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FA9A-EB7A-0440-8651-4E5D4305F8E5}" type="datetime1">
              <a:rPr lang="en-US" smtClean="0"/>
              <a:t>12/12/13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F8C7B-F9F8-5C46-ABFF-C41011242C18}" type="datetime1">
              <a:rPr lang="en-US" smtClean="0"/>
              <a:t>12/12/13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347C-26CC-6041-BCF1-0AE2324F8FE4}" type="datetime1">
              <a:rPr lang="en-US" smtClean="0"/>
              <a:t>12/12/13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334B-6EB4-7641-965B-B618CD382E27}" type="datetime1">
              <a:rPr lang="en-US" smtClean="0"/>
              <a:t>12/12/13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123B-69CE-A54A-BCDE-232F3F6A7090}" type="datetime1">
              <a:rPr lang="en-US" smtClean="0"/>
              <a:t>12/12/13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5650-BA87-EB44-8569-FDF82E0D116A}" type="datetime1">
              <a:rPr lang="en-US" smtClean="0"/>
              <a:t>12/12/13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295DE-0F60-7242-835C-007F96DA870B}" type="datetime1">
              <a:rPr lang="en-US" smtClean="0"/>
              <a:t>12/12/13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5A0A-20CA-B549-BFBA-D23F4467296C}" type="datetime1">
              <a:rPr lang="en-US" smtClean="0"/>
              <a:t>12/12/13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91CE739-76F3-5A45-865B-CF37B43020B0}" type="datetime1">
              <a:rPr lang="en-US" smtClean="0"/>
              <a:t>12/12/13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kumimoji="0" lang="en-US" smtClean="0"/>
              <a:t>Rick Darienzo eRHIC Magnet Design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45A1D48-1079-E240-AC7A-1D8B4C07701D}" type="datetime1">
              <a:rPr lang="en-US" smtClean="0"/>
              <a:t>12/12/13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Rick Darienzo eRHIC Magnet Design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648F39E-9C37-485F-AC97-16BB4BDF9F49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bnl.gov/eic/index.php/Magnet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eRHIC Magnet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Rick Darienzo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31221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Comparison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cap="none" dirty="0"/>
              <a:t>Bifurcated </a:t>
            </a:r>
            <a:r>
              <a:rPr lang="en-US" cap="none" dirty="0" err="1"/>
              <a:t>EncLosed</a:t>
            </a:r>
            <a:r>
              <a:rPr lang="en-US" cap="none" dirty="0"/>
              <a:t> </a:t>
            </a:r>
            <a:r>
              <a:rPr lang="en-US" cap="none" dirty="0" err="1"/>
              <a:t>LinEar</a:t>
            </a:r>
            <a:r>
              <a:rPr lang="en-US" cap="none" dirty="0"/>
              <a:t> </a:t>
            </a:r>
            <a:r>
              <a:rPr lang="en-US" cap="none" dirty="0" smtClean="0"/>
              <a:t>solenoid</a:t>
            </a:r>
            <a:endParaRPr lang="en-US" cap="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cap="none" dirty="0"/>
              <a:t>Multiple Ring Solenoid –</a:t>
            </a:r>
            <a:r>
              <a:rPr lang="en-US" cap="none" dirty="0" smtClean="0"/>
              <a:t>vB1</a:t>
            </a:r>
            <a:endParaRPr lang="en-US" cap="non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10</a:t>
            </a:fld>
            <a:endParaRPr kumimoji="0" lang="en-US"/>
          </a:p>
        </p:txBody>
      </p:sp>
      <p:pic>
        <p:nvPicPr>
          <p:cNvPr id="20" name="Content Placeholder 19" descr="Screen Shot 2013-11-15 at 1.06.08 PM.png"/>
          <p:cNvPicPr>
            <a:picLocks noGrp="1" noChangeAspect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" t="-11336" b="-11336"/>
          <a:stretch/>
        </p:blipFill>
        <p:spPr>
          <a:xfrm>
            <a:off x="4675023" y="1958946"/>
            <a:ext cx="4418377" cy="4414834"/>
          </a:xfrm>
        </p:spPr>
      </p:pic>
      <p:sp>
        <p:nvSpPr>
          <p:cNvPr id="11" name="TextBox 10"/>
          <p:cNvSpPr txBox="1"/>
          <p:nvPr/>
        </p:nvSpPr>
        <p:spPr>
          <a:xfrm>
            <a:off x="162140" y="6038958"/>
            <a:ext cx="877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B_r</a:t>
            </a:r>
            <a:r>
              <a:rPr lang="en-US" dirty="0" smtClean="0"/>
              <a:t> at R=500mm along z=0mm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6571743" y="2383061"/>
            <a:ext cx="1033646" cy="3100303"/>
            <a:chOff x="1987357" y="2385964"/>
            <a:chExt cx="1033646" cy="3100303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1987357" y="2397062"/>
              <a:ext cx="0" cy="308920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021003" y="2385964"/>
              <a:ext cx="0" cy="308920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Content Placeholder 22" descr="Screen Shot 2013-11-15 at 1.08.39 PM.png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" t="-10942" b="-10942"/>
          <a:stretch/>
        </p:blipFill>
        <p:spPr>
          <a:xfrm>
            <a:off x="109476" y="1991807"/>
            <a:ext cx="4376964" cy="4354248"/>
          </a:xfrm>
        </p:spPr>
      </p:pic>
      <p:grpSp>
        <p:nvGrpSpPr>
          <p:cNvPr id="14" name="Group 13"/>
          <p:cNvGrpSpPr/>
          <p:nvPr/>
        </p:nvGrpSpPr>
        <p:grpSpPr>
          <a:xfrm>
            <a:off x="1985698" y="2358745"/>
            <a:ext cx="1033646" cy="3100303"/>
            <a:chOff x="1987357" y="2385964"/>
            <a:chExt cx="1033646" cy="3100303"/>
          </a:xfrm>
        </p:grpSpPr>
        <p:cxnSp>
          <p:nvCxnSpPr>
            <p:cNvPr id="15" name="Straight Connector 14"/>
            <p:cNvCxnSpPr/>
            <p:nvPr/>
          </p:nvCxnSpPr>
          <p:spPr>
            <a:xfrm flipV="1">
              <a:off x="1987357" y="2397062"/>
              <a:ext cx="0" cy="308920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021003" y="2385964"/>
              <a:ext cx="0" cy="308920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1648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creen Shot 2013-12-12 at 10.32.40 AM.pn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011" r="73236" b="41725"/>
          <a:stretch/>
        </p:blipFill>
        <p:spPr>
          <a:xfrm>
            <a:off x="1444977" y="573793"/>
            <a:ext cx="2322688" cy="5620985"/>
          </a:xfrm>
        </p:spPr>
      </p:pic>
      <p:cxnSp>
        <p:nvCxnSpPr>
          <p:cNvPr id="9" name="Straight Connector 8"/>
          <p:cNvCxnSpPr/>
          <p:nvPr/>
        </p:nvCxnSpPr>
        <p:spPr>
          <a:xfrm>
            <a:off x="536219" y="3668889"/>
            <a:ext cx="40216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endCxn id="7" idx="1"/>
          </p:cNvCxnSpPr>
          <p:nvPr/>
        </p:nvCxnSpPr>
        <p:spPr>
          <a:xfrm flipV="1">
            <a:off x="550332" y="3384286"/>
            <a:ext cx="894645" cy="27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228621" y="3403864"/>
            <a:ext cx="1329267" cy="11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Comparison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Hot Spots</a:t>
            </a:r>
          </a:p>
          <a:p>
            <a:pPr lvl="1"/>
            <a:r>
              <a:rPr lang="en-US" dirty="0" smtClean="0"/>
              <a:t>Can damage magnet/equipment</a:t>
            </a:r>
          </a:p>
          <a:p>
            <a:pPr lvl="1"/>
            <a:r>
              <a:rPr lang="en-US" dirty="0" smtClean="0"/>
              <a:t>6 T magnitude fields near “danger point”</a:t>
            </a:r>
          </a:p>
          <a:p>
            <a:pPr lvl="1"/>
            <a:r>
              <a:rPr lang="en-US" dirty="0" smtClean="0"/>
              <a:t>Generally, try to avoid fields near 5.7 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11</a:t>
            </a:fld>
            <a:endParaRPr kumimoji="0" lang="en-US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402667" y="3387019"/>
            <a:ext cx="777701" cy="278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4374444" y="3683000"/>
            <a:ext cx="774880" cy="4773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-14110" y="2017890"/>
            <a:ext cx="15804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Color scale is a measure of field strength in Tesla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21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Comparison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MRS-B1 </a:t>
            </a:r>
          </a:p>
          <a:p>
            <a:pPr algn="ctr"/>
            <a:r>
              <a:rPr lang="en-US" dirty="0" smtClean="0"/>
              <a:t>(</a:t>
            </a:r>
            <a:r>
              <a:rPr lang="en-US" cap="none" dirty="0" smtClean="0"/>
              <a:t>Inverted Current Scheme) </a:t>
            </a:r>
            <a:endParaRPr lang="en-US" dirty="0"/>
          </a:p>
        </p:txBody>
      </p:sp>
      <p:pic>
        <p:nvPicPr>
          <p:cNvPr id="10" name="Content Placeholder 9" descr="Screen Shot 2013-12-12 at 10.32.40 AM.png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6" r="15134" b="16999"/>
          <a:stretch/>
        </p:blipFill>
        <p:spPr>
          <a:xfrm>
            <a:off x="203202" y="2449512"/>
            <a:ext cx="4281798" cy="3971044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MRS-B1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12</a:t>
            </a:fld>
            <a:endParaRPr kumimoji="0" lang="en-US"/>
          </a:p>
        </p:txBody>
      </p:sp>
      <p:pic>
        <p:nvPicPr>
          <p:cNvPr id="9" name="Content Placeholder 2" descr="Screen Shot 2013-11-18 at 9.26.14 AM.png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1" r="12737" b="15928"/>
          <a:stretch/>
        </p:blipFill>
        <p:spPr>
          <a:xfrm>
            <a:off x="4645025" y="2449512"/>
            <a:ext cx="4386085" cy="3989334"/>
          </a:xfrm>
        </p:spPr>
      </p:pic>
    </p:spTree>
    <p:extLst>
      <p:ext uri="{BB962C8B-B14F-4D97-AF65-F5344CB8AC3E}">
        <p14:creationId xmlns:p14="http://schemas.microsoft.com/office/powerpoint/2010/main" val="461911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Screen Shot 2013-11-18 at 9.26.1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286" r="-30286"/>
          <a:stretch>
            <a:fillRect/>
          </a:stretch>
        </p:blipFill>
        <p:spPr>
          <a:xfrm>
            <a:off x="-105177" y="1284111"/>
            <a:ext cx="9354355" cy="5257800"/>
          </a:xfr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Comparison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13</a:t>
            </a:fld>
            <a:endParaRPr kumimoji="0" lang="en-US"/>
          </a:p>
        </p:txBody>
      </p:sp>
      <p:sp>
        <p:nvSpPr>
          <p:cNvPr id="9" name="TextBox 8"/>
          <p:cNvSpPr txBox="1"/>
          <p:nvPr/>
        </p:nvSpPr>
        <p:spPr>
          <a:xfrm>
            <a:off x="7563556" y="1679222"/>
            <a:ext cx="139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MRS-B1</a:t>
            </a:r>
          </a:p>
          <a:p>
            <a:r>
              <a:rPr lang="en-US" dirty="0" err="1" smtClean="0"/>
              <a:t>B_mod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101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Comparison </a:t>
            </a:r>
            <a:endParaRPr lang="en-US" dirty="0"/>
          </a:p>
        </p:txBody>
      </p:sp>
      <p:pic>
        <p:nvPicPr>
          <p:cNvPr id="8" name="Content Placeholder 7" descr="Screen Shot 2013-11-18 at 9.21.0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156" r="-31156"/>
          <a:stretch>
            <a:fillRect/>
          </a:stretch>
        </p:blipFill>
        <p:spPr>
          <a:xfrm>
            <a:off x="-50796" y="1368777"/>
            <a:ext cx="9253934" cy="520135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14</a:t>
            </a:fld>
            <a:endParaRPr kumimoji="0" lang="en-US"/>
          </a:p>
        </p:txBody>
      </p:sp>
      <p:sp>
        <p:nvSpPr>
          <p:cNvPr id="9" name="TextBox 8"/>
          <p:cNvSpPr txBox="1"/>
          <p:nvPr/>
        </p:nvSpPr>
        <p:spPr>
          <a:xfrm>
            <a:off x="7563556" y="1679222"/>
            <a:ext cx="139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BELLE </a:t>
            </a:r>
          </a:p>
          <a:p>
            <a:r>
              <a:rPr lang="en-US" dirty="0" err="1" smtClean="0"/>
              <a:t>B_mod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909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llAxes_n_Belle_3_1_3T_500MeV_2deg+n_SS_3T_500MeV_2deg.pn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892" r="35942" b="-42892"/>
          <a:stretch/>
        </p:blipFill>
        <p:spPr>
          <a:xfrm>
            <a:off x="54048" y="-7442"/>
            <a:ext cx="9049416" cy="794028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Comparison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15</a:t>
            </a:fld>
            <a:endParaRPr kumimoji="0" lang="en-US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1411782" y="2347336"/>
            <a:ext cx="6940" cy="3310160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6117117" y="2320316"/>
            <a:ext cx="6940" cy="3310160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9349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Comparison</a:t>
            </a:r>
          </a:p>
        </p:txBody>
      </p:sp>
      <p:pic>
        <p:nvPicPr>
          <p:cNvPr id="6" name="Content Placeholder 5" descr="allAxes_n_MRS_B1_500MeV_2deg+n_SS_3T_500MeV_2deg.pn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892" r="35777" b="-42892"/>
          <a:stretch/>
        </p:blipFill>
        <p:spPr>
          <a:xfrm>
            <a:off x="58014" y="-5190"/>
            <a:ext cx="9045450" cy="791651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16</a:t>
            </a:fld>
            <a:endParaRPr kumimoji="0" lang="en-US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1411782" y="2320316"/>
            <a:ext cx="6940" cy="3310160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6104092" y="2320316"/>
            <a:ext cx="6940" cy="3310160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03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Comparison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17</a:t>
            </a:fld>
            <a:endParaRPr kumimoji="0" lang="en-US"/>
          </a:p>
        </p:txBody>
      </p:sp>
      <p:pic>
        <p:nvPicPr>
          <p:cNvPr id="11" name="Content Placeholder 10" descr="allAxes_n_Belle_3_1_3T_500MeV_2deg+n_MRS_B1_500MeV_2deg.pn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892" r="35506" b="-42892"/>
          <a:stretch/>
        </p:blipFill>
        <p:spPr>
          <a:xfrm>
            <a:off x="62256" y="24094"/>
            <a:ext cx="9032704" cy="7872009"/>
          </a:xfrm>
        </p:spPr>
      </p:pic>
      <p:cxnSp>
        <p:nvCxnSpPr>
          <p:cNvPr id="13" name="Straight Connector 12"/>
          <p:cNvCxnSpPr/>
          <p:nvPr/>
        </p:nvCxnSpPr>
        <p:spPr>
          <a:xfrm flipH="1" flipV="1">
            <a:off x="6065349" y="2333827"/>
            <a:ext cx="6940" cy="3310160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1401556" y="2279787"/>
            <a:ext cx="6940" cy="3310160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110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Design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Learn force modeling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Add “field import” function to </a:t>
            </a:r>
            <a:r>
              <a:rPr lang="en-US" dirty="0" err="1" smtClean="0"/>
              <a:t>eicROOT</a:t>
            </a:r>
            <a:endParaRPr lang="en-US" dirty="0" smtClean="0"/>
          </a:p>
          <a:p>
            <a:pPr lvl="1"/>
            <a:r>
              <a:rPr lang="en-US" dirty="0" smtClean="0"/>
              <a:t>Or find way to better extract field values </a:t>
            </a:r>
            <a:r>
              <a:rPr lang="en-US" dirty="0" smtClean="0"/>
              <a:t>from OPERA</a:t>
            </a:r>
          </a:p>
          <a:p>
            <a:r>
              <a:rPr lang="en-US" dirty="0" smtClean="0"/>
              <a:t>Integrate effects of magnetic fields from nearby magnet assemblies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18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49740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Process and Tutorial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currently appears on the wiki page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19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78518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Discuss current design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Discuss pros/cons of current versus previous design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Wiki walk-through (check for clarity)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33102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3-11-15 at 10.59.33 AM.pn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12"/>
          <a:stretch/>
        </p:blipFill>
        <p:spPr>
          <a:xfrm>
            <a:off x="-216192" y="1543275"/>
            <a:ext cx="9809454" cy="5063102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Process and Tutorial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775191"/>
            <a:ext cx="8101324" cy="415568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Wiki Page Layout</a:t>
            </a:r>
          </a:p>
          <a:p>
            <a:pPr marL="0" indent="0">
              <a:lnSpc>
                <a:spcPct val="110000"/>
              </a:lnSpc>
            </a:pPr>
            <a:r>
              <a:rPr lang="en-US" dirty="0" smtClean="0"/>
              <a:t>Current Model</a:t>
            </a:r>
          </a:p>
          <a:p>
            <a:pPr marL="0" indent="0">
              <a:lnSpc>
                <a:spcPct val="110000"/>
              </a:lnSpc>
            </a:pPr>
            <a:r>
              <a:rPr lang="en-US" dirty="0" smtClean="0"/>
              <a:t>Baseline model for comparisons</a:t>
            </a:r>
          </a:p>
          <a:p>
            <a:pPr marL="265176" lvl="2" indent="0">
              <a:lnSpc>
                <a:spcPct val="110000"/>
              </a:lnSpc>
            </a:pPr>
            <a:r>
              <a:rPr lang="en-US" dirty="0" smtClean="0"/>
              <a:t>Simple Solenoid (SS) construction</a:t>
            </a:r>
          </a:p>
          <a:p>
            <a:pPr marL="0" indent="0">
              <a:lnSpc>
                <a:spcPct val="110000"/>
              </a:lnSpc>
            </a:pPr>
            <a:r>
              <a:rPr lang="en-US" dirty="0" smtClean="0"/>
              <a:t>Locations</a:t>
            </a:r>
          </a:p>
          <a:p>
            <a:pPr marL="0" indent="0">
              <a:lnSpc>
                <a:spcPct val="110000"/>
              </a:lnSpc>
            </a:pPr>
            <a:r>
              <a:rPr lang="en-US" dirty="0" smtClean="0"/>
              <a:t>Program commands</a:t>
            </a:r>
          </a:p>
          <a:p>
            <a:pPr marL="0" indent="0">
              <a:lnSpc>
                <a:spcPct val="110000"/>
              </a:lnSpc>
            </a:pPr>
            <a:r>
              <a:rPr lang="en-US" dirty="0" smtClean="0"/>
              <a:t>Screen shots</a:t>
            </a:r>
          </a:p>
          <a:p>
            <a:pPr marL="0" indent="0">
              <a:lnSpc>
                <a:spcPct val="110000"/>
              </a:lnSpc>
            </a:pPr>
            <a:r>
              <a:rPr lang="en-US" dirty="0" smtClean="0"/>
              <a:t>Past Reports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Rick Darienzo eRHIC Magnet Design</a:t>
            </a:r>
            <a:endParaRPr kumimoji="0"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20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9534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Process and Tutorial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19520" b="-19520"/>
          <a:stretch>
            <a:fillRect/>
          </a:stretch>
        </p:blipFill>
        <p:spPr>
          <a:xfrm>
            <a:off x="268034" y="1304746"/>
            <a:ext cx="4040188" cy="3951288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4"/>
          <a:srcRect t="-46914" b="-46914"/>
          <a:stretch>
            <a:fillRect/>
          </a:stretch>
        </p:blipFill>
        <p:spPr>
          <a:xfrm>
            <a:off x="4401810" y="989300"/>
            <a:ext cx="4688142" cy="4583184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21</a:t>
            </a:fld>
            <a:endParaRPr kumimoji="0" lang="en-US"/>
          </a:p>
        </p:txBody>
      </p:sp>
      <p:sp>
        <p:nvSpPr>
          <p:cNvPr id="12" name="TextBox 11"/>
          <p:cNvSpPr txBox="1"/>
          <p:nvPr/>
        </p:nvSpPr>
        <p:spPr>
          <a:xfrm>
            <a:off x="337791" y="4877100"/>
            <a:ext cx="8512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Solenoid geometry layout and associated window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110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Process and Tutorial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22</a:t>
            </a:fld>
            <a:endParaRPr kumimoji="0"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47233" b="-47233"/>
          <a:stretch>
            <a:fillRect/>
          </a:stretch>
        </p:blipFill>
        <p:spPr>
          <a:xfrm>
            <a:off x="794990" y="135099"/>
            <a:ext cx="7913062" cy="7738943"/>
          </a:xfrm>
        </p:spPr>
      </p:pic>
    </p:spTree>
    <p:extLst>
      <p:ext uri="{BB962C8B-B14F-4D97-AF65-F5344CB8AC3E}">
        <p14:creationId xmlns:p14="http://schemas.microsoft.com/office/powerpoint/2010/main" val="3046661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Process and Tutorial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2545" r="12545"/>
          <a:stretch>
            <a:fillRect/>
          </a:stretch>
        </p:blipFill>
        <p:spPr>
          <a:xfrm>
            <a:off x="457200" y="2098252"/>
            <a:ext cx="4040188" cy="3951288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l="12445" r="12445"/>
          <a:stretch>
            <a:fillRect/>
          </a:stretch>
        </p:blipFill>
        <p:spPr>
          <a:xfrm>
            <a:off x="4645025" y="2098252"/>
            <a:ext cx="4041775" cy="3951288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23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16457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Process and Tutorial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rcRect l="-43390" r="-43390"/>
          <a:stretch>
            <a:fillRect/>
          </a:stretch>
        </p:blipFill>
        <p:spPr>
          <a:xfrm>
            <a:off x="66936" y="1490454"/>
            <a:ext cx="9077064" cy="510194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24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60834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Process and Tutorial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</a:t>
            </a:r>
          </a:p>
          <a:p>
            <a:pPr marL="118872" indent="0">
              <a:buNone/>
            </a:pPr>
            <a:endParaRPr lang="en-US" dirty="0" smtClean="0"/>
          </a:p>
          <a:p>
            <a:pPr marL="118872" indent="0">
              <a:buNone/>
            </a:pPr>
            <a:r>
              <a:rPr lang="en-US" dirty="0">
                <a:hlinkClick r:id="rId2"/>
              </a:rPr>
              <a:t>https://wiki.bnl.gov/eic/index.php/</a:t>
            </a:r>
            <a:r>
              <a:rPr lang="en-US" dirty="0" smtClean="0">
                <a:hlinkClick r:id="rId2"/>
              </a:rPr>
              <a:t>Magnet</a:t>
            </a:r>
            <a:endParaRPr lang="en-US" dirty="0" smtClean="0"/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r>
              <a:rPr lang="en-US" dirty="0" smtClean="0"/>
              <a:t>Please read through the wiki and attempt the example, your feedback is essential to ensure that the wiki is complete.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25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06313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26</a:t>
            </a:fld>
            <a:endParaRPr kumimoji="0" lang="en-US"/>
          </a:p>
        </p:txBody>
      </p:sp>
      <p:sp>
        <p:nvSpPr>
          <p:cNvPr id="5" name="TextBox 4"/>
          <p:cNvSpPr txBox="1"/>
          <p:nvPr/>
        </p:nvSpPr>
        <p:spPr>
          <a:xfrm>
            <a:off x="1820332" y="3131811"/>
            <a:ext cx="550333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Thank you for listening!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45213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eRHIC Magnet</a:t>
            </a:r>
            <a:endParaRPr lang="en-US" dirty="0"/>
          </a:p>
        </p:txBody>
      </p:sp>
      <p:pic>
        <p:nvPicPr>
          <p:cNvPr id="7" name="Content Placeholder 6" descr="Screen Shot 2013-12-12 at 10.56.20 AM.pn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18" b="-2240"/>
          <a:stretch/>
        </p:blipFill>
        <p:spPr>
          <a:xfrm>
            <a:off x="121707" y="2624667"/>
            <a:ext cx="4515203" cy="253999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Goals:</a:t>
            </a:r>
          </a:p>
          <a:p>
            <a:pPr lvl="1"/>
            <a:r>
              <a:rPr lang="en-US" dirty="0" smtClean="0"/>
              <a:t>High Radial Field</a:t>
            </a:r>
          </a:p>
          <a:p>
            <a:pPr lvl="1"/>
            <a:r>
              <a:rPr lang="en-US" dirty="0" smtClean="0"/>
              <a:t>Fits within 4.5 m length</a:t>
            </a:r>
          </a:p>
          <a:p>
            <a:pPr lvl="1"/>
            <a:r>
              <a:rPr lang="en-US" dirty="0" smtClean="0"/>
              <a:t>More particle bending than simple solenoid</a:t>
            </a:r>
          </a:p>
          <a:p>
            <a:r>
              <a:rPr lang="en-US" dirty="0" smtClean="0"/>
              <a:t>Perfect eRHIC Magnet</a:t>
            </a:r>
          </a:p>
          <a:p>
            <a:pPr lvl="1"/>
            <a:r>
              <a:rPr lang="en-US" dirty="0" smtClean="0"/>
              <a:t>Line of (positive) magnetic monopoles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3</a:t>
            </a:fld>
            <a:endParaRPr kumimoji="0" lang="en-US"/>
          </a:p>
        </p:txBody>
      </p:sp>
      <p:sp>
        <p:nvSpPr>
          <p:cNvPr id="8" name="TextBox 7"/>
          <p:cNvSpPr txBox="1"/>
          <p:nvPr/>
        </p:nvSpPr>
        <p:spPr>
          <a:xfrm>
            <a:off x="112888" y="5221111"/>
            <a:ext cx="7662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Image from </a:t>
            </a:r>
            <a:endParaRPr lang="en-US" sz="1200" dirty="0" smtClean="0"/>
          </a:p>
          <a:p>
            <a:r>
              <a:rPr lang="en-US" sz="1200" dirty="0" smtClean="0"/>
              <a:t>http</a:t>
            </a:r>
            <a:r>
              <a:rPr lang="en-US" sz="1200" dirty="0"/>
              <a:t>://ffden-2.phys.uaf.edu/212_fall2003.web.dir/</a:t>
            </a:r>
            <a:r>
              <a:rPr lang="en-US" sz="1200" dirty="0" err="1"/>
              <a:t>Aaron_Behnen</a:t>
            </a:r>
            <a:r>
              <a:rPr lang="en-US" sz="1200" dirty="0"/>
              <a:t>/</a:t>
            </a:r>
            <a:r>
              <a:rPr lang="en-US" sz="1200" dirty="0" err="1"/>
              <a:t>monopolemagnet.html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87857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and Past Designs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Prologue</a:t>
            </a:r>
            <a:endParaRPr lang="en-US" dirty="0" smtClean="0"/>
          </a:p>
          <a:p>
            <a:pPr lvl="1">
              <a:lnSpc>
                <a:spcPct val="130000"/>
              </a:lnSpc>
            </a:pPr>
            <a:r>
              <a:rPr lang="en-US" sz="3200" dirty="0" smtClean="0"/>
              <a:t>Summary of past designs on wiki</a:t>
            </a:r>
          </a:p>
          <a:p>
            <a:pPr lvl="1">
              <a:lnSpc>
                <a:spcPct val="130000"/>
              </a:lnSpc>
            </a:pPr>
            <a:r>
              <a:rPr lang="en-US" sz="3200" dirty="0" smtClean="0"/>
              <a:t>Previous “working design” – MRS-B1</a:t>
            </a:r>
          </a:p>
          <a:p>
            <a:pPr lvl="1">
              <a:lnSpc>
                <a:spcPct val="130000"/>
              </a:lnSpc>
            </a:pPr>
            <a:r>
              <a:rPr lang="en-US" sz="3200" dirty="0" smtClean="0"/>
              <a:t>Current “working design” – BELLE</a:t>
            </a:r>
          </a:p>
          <a:p>
            <a:pPr lvl="1">
              <a:lnSpc>
                <a:spcPct val="130000"/>
              </a:lnSpc>
            </a:pPr>
            <a:r>
              <a:rPr lang="en-US" sz="3200" dirty="0" smtClean="0"/>
              <a:t>Poster detailing both on wiki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00170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and Past Designs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5</a:t>
            </a:fld>
            <a:endParaRPr kumimoji="0" lang="en-US"/>
          </a:p>
        </p:txBody>
      </p:sp>
      <p:pic>
        <p:nvPicPr>
          <p:cNvPr id="5" name="Picture 4" descr="Screen Shot 2013-12-12 at 10.48.43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" y="1485900"/>
            <a:ext cx="3263900" cy="2362200"/>
          </a:xfrm>
          <a:prstGeom prst="rect">
            <a:avLst/>
          </a:prstGeom>
        </p:spPr>
      </p:pic>
      <p:pic>
        <p:nvPicPr>
          <p:cNvPr id="6" name="Picture 5" descr="Screen Shot 2013-12-12 at 10.49.28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452" y="1435805"/>
            <a:ext cx="3213100" cy="2603500"/>
          </a:xfrm>
          <a:prstGeom prst="rect">
            <a:avLst/>
          </a:prstGeom>
        </p:spPr>
      </p:pic>
      <p:pic>
        <p:nvPicPr>
          <p:cNvPr id="7" name="Picture 6" descr="Screen Shot 2013-12-12 at 10.50.15 AM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95" y="3876321"/>
            <a:ext cx="2908300" cy="2463800"/>
          </a:xfrm>
          <a:prstGeom prst="rect">
            <a:avLst/>
          </a:prstGeom>
        </p:spPr>
      </p:pic>
      <p:pic>
        <p:nvPicPr>
          <p:cNvPr id="8" name="Picture 7" descr="Screen Shot 2013-12-12 at 10.50.51 AM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788" y="3967338"/>
            <a:ext cx="2895600" cy="2451100"/>
          </a:xfrm>
          <a:prstGeom prst="rect">
            <a:avLst/>
          </a:prstGeom>
        </p:spPr>
      </p:pic>
      <p:pic>
        <p:nvPicPr>
          <p:cNvPr id="9" name="Picture 8" descr="Screen Shot 2013-12-12 at 10.52.09 AM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233" y="1519059"/>
            <a:ext cx="3213100" cy="2578100"/>
          </a:xfrm>
          <a:prstGeom prst="rect">
            <a:avLst/>
          </a:prstGeom>
        </p:spPr>
      </p:pic>
      <p:pic>
        <p:nvPicPr>
          <p:cNvPr id="10" name="Picture 9" descr="Screen Shot 2013-12-12 at 10.52.38 AM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397" y="4008261"/>
            <a:ext cx="32512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02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Comparison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64410" y="1755431"/>
            <a:ext cx="4040188" cy="71535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cap="none" dirty="0" smtClean="0"/>
              <a:t>Bifurcated </a:t>
            </a:r>
            <a:r>
              <a:rPr lang="en-US" cap="none" dirty="0" err="1" smtClean="0"/>
              <a:t>EncLosed</a:t>
            </a:r>
            <a:r>
              <a:rPr lang="en-US" cap="none" dirty="0" smtClean="0"/>
              <a:t> </a:t>
            </a:r>
            <a:r>
              <a:rPr lang="en-US" cap="none" dirty="0" err="1" smtClean="0"/>
              <a:t>LinEar</a:t>
            </a:r>
            <a:r>
              <a:rPr lang="en-US" cap="none" dirty="0" smtClean="0"/>
              <a:t> solenoid</a:t>
            </a:r>
            <a:endParaRPr lang="en-US" cap="none" dirty="0"/>
          </a:p>
        </p:txBody>
      </p:sp>
      <p:pic>
        <p:nvPicPr>
          <p:cNvPr id="9" name="Content Placeholder 8" descr="belle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214" b="-22214"/>
          <a:stretch>
            <a:fillRect/>
          </a:stretch>
        </p:blipFill>
        <p:spPr>
          <a:xfrm>
            <a:off x="4719586" y="2288833"/>
            <a:ext cx="4353859" cy="425805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1813" y="1713098"/>
            <a:ext cx="4041775" cy="715355"/>
          </a:xfrm>
        </p:spPr>
        <p:txBody>
          <a:bodyPr>
            <a:normAutofit/>
          </a:bodyPr>
          <a:lstStyle/>
          <a:p>
            <a:r>
              <a:rPr lang="en-US" cap="none" dirty="0" smtClean="0"/>
              <a:t>Multiple Ring Solenoid –vB1</a:t>
            </a:r>
            <a:endParaRPr lang="en-US" cap="none" dirty="0"/>
          </a:p>
        </p:txBody>
      </p:sp>
      <p:pic>
        <p:nvPicPr>
          <p:cNvPr id="10" name="Content Placeholder 9" descr="Screen Shot 2013-06-13 at 11.02.47 AM.png"/>
          <p:cNvPicPr>
            <a:picLocks noGrp="1" noChangeAspect="1"/>
          </p:cNvPicPr>
          <p:nvPr>
            <p:ph sz="quarter" idx="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715" b="738"/>
          <a:stretch/>
        </p:blipFill>
        <p:spPr>
          <a:xfrm>
            <a:off x="531813" y="2463623"/>
            <a:ext cx="4041775" cy="3332723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44373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9" descr="Screen Shot 2013-06-13 at 11.02.47 AM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715" b="738"/>
          <a:stretch/>
        </p:blipFill>
        <p:spPr>
          <a:xfrm>
            <a:off x="269701" y="2322758"/>
            <a:ext cx="4041775" cy="3332723"/>
          </a:xfrm>
          <a:prstGeom prst="rect">
            <a:avLst/>
          </a:prstGeom>
        </p:spPr>
      </p:pic>
      <p:pic>
        <p:nvPicPr>
          <p:cNvPr id="10" name="Content Placeholder 8" descr="belle.pn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3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214" b="-2613"/>
          <a:stretch/>
        </p:blipFill>
        <p:spPr>
          <a:xfrm>
            <a:off x="4614331" y="2204168"/>
            <a:ext cx="4353859" cy="36801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Comparison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588" y="1952987"/>
            <a:ext cx="4368799" cy="570758"/>
          </a:xfrm>
        </p:spPr>
        <p:txBody>
          <a:bodyPr>
            <a:noAutofit/>
          </a:bodyPr>
          <a:lstStyle/>
          <a:p>
            <a:pPr algn="ctr"/>
            <a:r>
              <a:rPr lang="en-US" sz="2000" cap="none" dirty="0"/>
              <a:t>Bifurcated </a:t>
            </a:r>
            <a:r>
              <a:rPr lang="en-US" sz="2000" cap="none" dirty="0" err="1"/>
              <a:t>EncLosed</a:t>
            </a:r>
            <a:r>
              <a:rPr lang="en-US" sz="2000" cap="none" dirty="0"/>
              <a:t> </a:t>
            </a:r>
            <a:r>
              <a:rPr lang="en-US" sz="2000" cap="none" dirty="0" err="1"/>
              <a:t>LinEar</a:t>
            </a:r>
            <a:r>
              <a:rPr lang="en-US" sz="2000" cap="none" dirty="0"/>
              <a:t> </a:t>
            </a:r>
            <a:r>
              <a:rPr lang="en-US" sz="2000" cap="none" dirty="0" smtClean="0"/>
              <a:t>solenoid</a:t>
            </a:r>
            <a:endParaRPr lang="en-US" sz="2000" cap="non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02199" y="2703511"/>
            <a:ext cx="3804356" cy="3688821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Length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2477 mm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Magnetic Field (0, 0, 0)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2.9 T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High feasibility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Central field </a:t>
            </a:r>
            <a:r>
              <a:rPr lang="en-US" dirty="0"/>
              <a:t>u</a:t>
            </a:r>
            <a:r>
              <a:rPr lang="en-US" dirty="0" smtClean="0"/>
              <a:t>niformity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38" y="1896789"/>
            <a:ext cx="4041775" cy="715355"/>
          </a:xfrm>
        </p:spPr>
        <p:txBody>
          <a:bodyPr/>
          <a:lstStyle/>
          <a:p>
            <a:r>
              <a:rPr lang="en-US" cap="none" dirty="0"/>
              <a:t>Multiple Ring Solenoid –</a:t>
            </a:r>
            <a:r>
              <a:rPr lang="en-US" cap="none" dirty="0" smtClean="0"/>
              <a:t>vB1</a:t>
            </a:r>
            <a:endParaRPr lang="en-US" cap="non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138" y="2647314"/>
            <a:ext cx="3793419" cy="395128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/>
              <a:t>Length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2400 mm</a:t>
            </a:r>
            <a:endParaRPr lang="en-US" dirty="0"/>
          </a:p>
          <a:p>
            <a:pPr>
              <a:lnSpc>
                <a:spcPct val="130000"/>
              </a:lnSpc>
            </a:pPr>
            <a:r>
              <a:rPr lang="en-US" dirty="0"/>
              <a:t>Magnetic Field (0, 0, 0)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3.0 T</a:t>
            </a:r>
            <a:endParaRPr lang="en-US" dirty="0"/>
          </a:p>
          <a:p>
            <a:pPr>
              <a:lnSpc>
                <a:spcPct val="130000"/>
              </a:lnSpc>
            </a:pPr>
            <a:r>
              <a:rPr lang="en-US" dirty="0" smtClean="0"/>
              <a:t>High tune-ability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High radial field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04396" y="6434666"/>
            <a:ext cx="733864" cy="274320"/>
          </a:xfrm>
        </p:spPr>
        <p:txBody>
          <a:bodyPr/>
          <a:lstStyle/>
          <a:p>
            <a:fld id="{9648F39E-9C37-485F-AC97-16BB4BDF9F49}" type="slidenum">
              <a:rPr kumimoji="0" lang="en-US" smtClean="0"/>
              <a:t>7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68396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Comparison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cap="none" dirty="0"/>
              <a:t>Bifurcated </a:t>
            </a:r>
            <a:r>
              <a:rPr lang="en-US" cap="none" dirty="0" err="1"/>
              <a:t>EncLosed</a:t>
            </a:r>
            <a:r>
              <a:rPr lang="en-US" cap="none" dirty="0"/>
              <a:t> </a:t>
            </a:r>
            <a:r>
              <a:rPr lang="en-US" cap="none" dirty="0" err="1"/>
              <a:t>LinEar</a:t>
            </a:r>
            <a:r>
              <a:rPr lang="en-US" cap="none" dirty="0"/>
              <a:t> </a:t>
            </a:r>
            <a:r>
              <a:rPr lang="en-US" cap="none" dirty="0" smtClean="0"/>
              <a:t>solenoid</a:t>
            </a:r>
            <a:endParaRPr lang="en-US" cap="none" dirty="0"/>
          </a:p>
        </p:txBody>
      </p:sp>
      <p:pic>
        <p:nvPicPr>
          <p:cNvPr id="10" name="Content Placeholder 9" descr="Screen Shot 2013-11-15 at 11.14.35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757" b="-11757"/>
          <a:stretch>
            <a:fillRect/>
          </a:stretch>
        </p:blipFill>
        <p:spPr>
          <a:xfrm>
            <a:off x="81070" y="2025844"/>
            <a:ext cx="4416318" cy="431914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cap="none" dirty="0"/>
              <a:t>Multiple Ring Solenoid –</a:t>
            </a:r>
            <a:r>
              <a:rPr lang="en-US" cap="none" dirty="0" smtClean="0"/>
              <a:t>vB1</a:t>
            </a:r>
            <a:endParaRPr lang="en-US" cap="none" dirty="0"/>
          </a:p>
        </p:txBody>
      </p:sp>
      <p:pic>
        <p:nvPicPr>
          <p:cNvPr id="9" name="Content Placeholder 8" descr="Screen Shot 2013-11-15 at 11.12.48 AM.png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972" b="-10972"/>
          <a:stretch>
            <a:fillRect/>
          </a:stretch>
        </p:blipFill>
        <p:spPr>
          <a:xfrm>
            <a:off x="4645025" y="2055071"/>
            <a:ext cx="4394260" cy="4295881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8</a:t>
            </a:fld>
            <a:endParaRPr kumimoji="0" lang="en-US"/>
          </a:p>
        </p:txBody>
      </p:sp>
      <p:sp>
        <p:nvSpPr>
          <p:cNvPr id="11" name="TextBox 10"/>
          <p:cNvSpPr txBox="1"/>
          <p:nvPr/>
        </p:nvSpPr>
        <p:spPr>
          <a:xfrm>
            <a:off x="162140" y="6038958"/>
            <a:ext cx="877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B_mod</a:t>
            </a:r>
            <a:r>
              <a:rPr lang="en-US" dirty="0" smtClean="0"/>
              <a:t> at R=0mm along z=0mm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987357" y="2385964"/>
            <a:ext cx="1033646" cy="3100303"/>
            <a:chOff x="1987357" y="2385964"/>
            <a:chExt cx="1033646" cy="3100303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1987357" y="2397062"/>
              <a:ext cx="0" cy="308920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3021003" y="2385964"/>
              <a:ext cx="0" cy="308920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6554624" y="2405702"/>
            <a:ext cx="987800" cy="3100303"/>
            <a:chOff x="1987357" y="2385964"/>
            <a:chExt cx="1033646" cy="3100303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1987357" y="2397062"/>
              <a:ext cx="0" cy="308920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3021003" y="2385964"/>
              <a:ext cx="0" cy="308920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1833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Screen Shot 2013-11-15 at 11.18.07 AM.png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" t="-12037" b="-12037"/>
          <a:stretch/>
        </p:blipFill>
        <p:spPr>
          <a:xfrm>
            <a:off x="162140" y="2002548"/>
            <a:ext cx="4335248" cy="439825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Comparison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cap="none" dirty="0"/>
              <a:t>Bifurcated </a:t>
            </a:r>
            <a:r>
              <a:rPr lang="en-US" cap="none" dirty="0" err="1"/>
              <a:t>EncLosed</a:t>
            </a:r>
            <a:r>
              <a:rPr lang="en-US" cap="none" dirty="0"/>
              <a:t> </a:t>
            </a:r>
            <a:r>
              <a:rPr lang="en-US" cap="none" dirty="0" err="1"/>
              <a:t>LinEar</a:t>
            </a:r>
            <a:r>
              <a:rPr lang="en-US" cap="none" dirty="0"/>
              <a:t> </a:t>
            </a:r>
            <a:r>
              <a:rPr lang="en-US" cap="none" dirty="0" smtClean="0"/>
              <a:t>solenoid</a:t>
            </a:r>
            <a:endParaRPr lang="en-US" cap="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cap="none" dirty="0"/>
              <a:t>Multiple Ring Solenoid –</a:t>
            </a:r>
            <a:r>
              <a:rPr lang="en-US" cap="none" dirty="0" smtClean="0"/>
              <a:t>vB1</a:t>
            </a:r>
            <a:endParaRPr lang="en-US" cap="non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Rick Darienzo eRHIC Magnet Design</a:t>
            </a:r>
            <a:endParaRPr kumimoji="0"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9</a:t>
            </a:fld>
            <a:endParaRPr kumimoji="0" lang="en-US"/>
          </a:p>
        </p:txBody>
      </p:sp>
      <p:sp>
        <p:nvSpPr>
          <p:cNvPr id="11" name="TextBox 10"/>
          <p:cNvSpPr txBox="1"/>
          <p:nvPr/>
        </p:nvSpPr>
        <p:spPr>
          <a:xfrm>
            <a:off x="162140" y="6038958"/>
            <a:ext cx="877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B_mod</a:t>
            </a:r>
            <a:r>
              <a:rPr lang="en-US" dirty="0" smtClean="0"/>
              <a:t> at R=500mm along z=0mm</a:t>
            </a:r>
            <a:endParaRPr lang="en-US" dirty="0"/>
          </a:p>
        </p:txBody>
      </p:sp>
      <p:pic>
        <p:nvPicPr>
          <p:cNvPr id="12" name="Content Placeholder 11" descr="Screen Shot 2013-11-15 at 11.17.46 AM.png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19" b="-11519"/>
          <a:stretch/>
        </p:blipFill>
        <p:spPr>
          <a:xfrm>
            <a:off x="4645025" y="2002548"/>
            <a:ext cx="4498975" cy="4398252"/>
          </a:xfrm>
        </p:spPr>
      </p:pic>
      <p:grpSp>
        <p:nvGrpSpPr>
          <p:cNvPr id="14" name="Group 13"/>
          <p:cNvGrpSpPr/>
          <p:nvPr/>
        </p:nvGrpSpPr>
        <p:grpSpPr>
          <a:xfrm>
            <a:off x="1978717" y="2403244"/>
            <a:ext cx="1033646" cy="3100303"/>
            <a:chOff x="1987357" y="2385964"/>
            <a:chExt cx="1033646" cy="3100303"/>
          </a:xfrm>
        </p:grpSpPr>
        <p:cxnSp>
          <p:nvCxnSpPr>
            <p:cNvPr id="15" name="Straight Connector 14"/>
            <p:cNvCxnSpPr/>
            <p:nvPr/>
          </p:nvCxnSpPr>
          <p:spPr>
            <a:xfrm flipV="1">
              <a:off x="1987357" y="2397062"/>
              <a:ext cx="0" cy="308920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021003" y="2385964"/>
              <a:ext cx="0" cy="308920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6609575" y="2429164"/>
            <a:ext cx="1033646" cy="3100303"/>
            <a:chOff x="1987357" y="2385964"/>
            <a:chExt cx="1033646" cy="3100303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1987357" y="2397062"/>
              <a:ext cx="0" cy="308920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021003" y="2385964"/>
              <a:ext cx="0" cy="308920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88610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698</TotalTime>
  <Words>657</Words>
  <Application>Microsoft Macintosh PowerPoint</Application>
  <PresentationFormat>On-screen Show (4:3)</PresentationFormat>
  <Paragraphs>161</Paragraphs>
  <Slides>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Module</vt:lpstr>
      <vt:lpstr>eRHIC Magnet Design</vt:lpstr>
      <vt:lpstr>Motivation for Presentation</vt:lpstr>
      <vt:lpstr>eRHIC Magnet</vt:lpstr>
      <vt:lpstr>Current and Past Designs</vt:lpstr>
      <vt:lpstr>Current and Past Designs</vt:lpstr>
      <vt:lpstr>Design Comparison</vt:lpstr>
      <vt:lpstr>Design Comparison</vt:lpstr>
      <vt:lpstr>Design Comparison</vt:lpstr>
      <vt:lpstr>Design Comparison</vt:lpstr>
      <vt:lpstr>Design Comparison</vt:lpstr>
      <vt:lpstr>Design Comparison</vt:lpstr>
      <vt:lpstr>Design Comparison</vt:lpstr>
      <vt:lpstr>Design Comparison </vt:lpstr>
      <vt:lpstr>Design Comparison </vt:lpstr>
      <vt:lpstr>Design Comparison</vt:lpstr>
      <vt:lpstr>Design Comparison</vt:lpstr>
      <vt:lpstr>Design Comparison</vt:lpstr>
      <vt:lpstr>Future Design Work</vt:lpstr>
      <vt:lpstr>Design Process and Tutorial</vt:lpstr>
      <vt:lpstr>Design Process and Tutorial</vt:lpstr>
      <vt:lpstr>Design Process and Tutorial</vt:lpstr>
      <vt:lpstr>Design Process and Tutorial</vt:lpstr>
      <vt:lpstr>Design Process and Tutorial</vt:lpstr>
      <vt:lpstr>Design Process and Tutorial</vt:lpstr>
      <vt:lpstr>Design Process and Tutorial</vt:lpstr>
      <vt:lpstr>The End</vt:lpstr>
    </vt:vector>
  </TitlesOfParts>
  <Company>Brookhaven National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eRHIC Magnet Design</dc:title>
  <dc:creator>Richard Darienzo</dc:creator>
  <cp:lastModifiedBy>Richard Darienzo</cp:lastModifiedBy>
  <cp:revision>25</cp:revision>
  <cp:lastPrinted>2013-12-12T18:22:41Z</cp:lastPrinted>
  <dcterms:created xsi:type="dcterms:W3CDTF">2013-11-13T15:50:23Z</dcterms:created>
  <dcterms:modified xsi:type="dcterms:W3CDTF">2013-12-12T18:24:13Z</dcterms:modified>
</cp:coreProperties>
</file>